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6" r:id="rId5"/>
    <p:sldId id="276" r:id="rId6"/>
    <p:sldId id="270" r:id="rId7"/>
    <p:sldId id="271" r:id="rId8"/>
    <p:sldId id="272" r:id="rId9"/>
    <p:sldId id="273" r:id="rId10"/>
    <p:sldId id="274" r:id="rId11"/>
    <p:sldId id="26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77" d="100"/>
          <a:sy n="77" d="100"/>
        </p:scale>
        <p:origin x="-606"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11/7/2016</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11/7/2016</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953A360E-FFA8-4D73-9080-E70D8FE769C7}" type="datetime1">
              <a:rPr lang="en-US" smtClean="0"/>
              <a:t>11/7/2016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E6912C7F-A267-4835-B846-C11D63C03DCD}" type="datetime1">
              <a:rPr lang="en-US" smtClean="0"/>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9C70141-B1A8-4816-9B5F-250E0DB175BC}" type="datetime1">
              <a:rPr lang="en-US" smtClean="0"/>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A750F58-4957-43CE-91FB-E4CA2B3B37B5}" type="datetime1">
              <a:rPr lang="en-US" smtClean="0"/>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105C76-2156-4C5B-893A-0833EB694C21}" type="datetime1">
              <a:rPr lang="en-US" smtClean="0"/>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190E35-161A-484F-B43B-E110A381D417}" type="datetime1">
              <a:rPr lang="en-US" smtClean="0"/>
              <a:t>11/7/2016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E213243-8EE3-4A0E-B068-D2DE29D59CF9}" type="datetime1">
              <a:rPr lang="en-US" smtClean="0"/>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A9BD435-D9A2-4B36-AA46-683A50373111}" type="datetime1">
              <a:rPr lang="en-US" smtClean="0"/>
              <a:t>11/7/2016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216212C-EFD0-4D8F-948C-5512A989431A}" type="datetime1">
              <a:rPr lang="en-US" smtClean="0"/>
              <a:t>11/7/2016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B5525-CED2-40C0-90C6-DF658A4C970D}" type="datetime1">
              <a:rPr lang="en-US" smtClean="0"/>
              <a:t>11/7/2016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AB624A6-ED45-45A4-8000-BEDACA484188}" type="datetime1">
              <a:rPr lang="en-US" smtClean="0"/>
              <a:t>11/7/2016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EF00DC43-1D1E-4886-BA59-335A250C08C9}" type="datetime1">
              <a:rPr lang="en-US" smtClean="0"/>
              <a:t>11/7/2016</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statelibrary.sc.gov/self-e"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psinclair@statelibrary.sc.gov" TargetMode="External"/><Relationship Id="rId1" Type="http://schemas.openxmlformats.org/officeDocument/2006/relationships/slideLayout" Target="../slideLayouts/slideLayout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3200" b="1" dirty="0">
                <a:solidFill>
                  <a:schemeClr val="tx2"/>
                </a:solidFill>
              </a:rPr>
              <a:t>Four programs using SELF-e that engage and inspire writers of all ages</a:t>
            </a:r>
            <a:endParaRPr lang="en-US" sz="3200" dirty="0">
              <a:solidFill>
                <a:schemeClr val="tx2"/>
              </a:solidFill>
            </a:endParaRPr>
          </a:p>
        </p:txBody>
      </p:sp>
      <p:sp>
        <p:nvSpPr>
          <p:cNvPr id="7" name="Subtitle 6"/>
          <p:cNvSpPr>
            <a:spLocks noGrp="1"/>
          </p:cNvSpPr>
          <p:nvPr>
            <p:ph type="subTitle" idx="1"/>
          </p:nvPr>
        </p:nvSpPr>
        <p:spPr/>
        <p:txBody>
          <a:bodyPr/>
          <a:lstStyle/>
          <a:p>
            <a:r>
              <a:rPr lang="en-US" dirty="0">
                <a:solidFill>
                  <a:schemeClr val="tx2"/>
                </a:solidFill>
              </a:rPr>
              <a:t>SCLA Panel Discussion</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1027" name="Picture 3" descr="C:\Users\psinclair\Desktop\scsl_logo_cmyk_grayscale-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6902" y="4982366"/>
            <a:ext cx="2294583" cy="69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Presentation Description:</a:t>
            </a:r>
          </a:p>
        </p:txBody>
      </p:sp>
      <p:sp>
        <p:nvSpPr>
          <p:cNvPr id="3" name="Text Placeholder 2"/>
          <p:cNvSpPr>
            <a:spLocks noGrp="1"/>
          </p:cNvSpPr>
          <p:nvPr>
            <p:ph type="body" sz="half" idx="2"/>
          </p:nvPr>
        </p:nvSpPr>
        <p:spPr>
          <a:xfrm>
            <a:off x="1104900" y="1600199"/>
            <a:ext cx="4466560" cy="4789967"/>
          </a:xfrm>
        </p:spPr>
        <p:txBody>
          <a:bodyPr>
            <a:noAutofit/>
          </a:bodyPr>
          <a:lstStyle/>
          <a:p>
            <a:r>
              <a:rPr lang="en-US" sz="1600" dirty="0">
                <a:solidFill>
                  <a:schemeClr val="tx2"/>
                </a:solidFill>
                <a:latin typeface="Lucida Console" panose="020B0609040504020204" pitchFamily="49" charset="0"/>
              </a:rPr>
              <a:t>Ever want to organize a maker program and been told there’s no space or funding to do it?  SELF-e is a self-publishing platform provided to all public libraries at no cost and is known for its ease of use.  Panelists from the State Library and public libraries discuss how it has been used successfully in various contexts by people of all ages.  Panelists will describe programs they have offered to their patrons that resulted in the publishing of works in Indie SC using SELF-e. </a:t>
            </a:r>
          </a:p>
          <a:p>
            <a:r>
              <a:rPr lang="en-US" sz="1600" dirty="0">
                <a:solidFill>
                  <a:schemeClr val="tx2"/>
                </a:solidFill>
                <a:latin typeface="Lucida Console" panose="020B0609040504020204" pitchFamily="49" charset="0"/>
              </a:rPr>
              <a:t>These programs, when combined with SELF-e incorporate literacy, community engagement, and skill development, making published works available to a wide audience of readers in the Indie SC collection.  </a:t>
            </a:r>
          </a:p>
        </p:txBody>
      </p:sp>
      <p:pic>
        <p:nvPicPr>
          <p:cNvPr id="1026" name="Picture 2" descr="SELF-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712" y="1515141"/>
            <a:ext cx="3671381" cy="13974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sinclair\Desktop\scsl_logo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712" y="4943260"/>
            <a:ext cx="3402013"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sinclair\Desktop\IndieSC_transparent.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164158" y="3029920"/>
            <a:ext cx="1743560" cy="174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400" dirty="0">
                <a:solidFill>
                  <a:schemeClr val="tx2"/>
                </a:solidFill>
              </a:rPr>
              <a:t>Meet the Panelists</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8188" y="1717130"/>
            <a:ext cx="2029968" cy="2131467"/>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1600201"/>
            <a:ext cx="1943781" cy="21179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188" y="4440071"/>
            <a:ext cx="2029968" cy="2029968"/>
          </a:xfrm>
          <a:prstGeom prst="rect">
            <a:avLst/>
          </a:prstGeom>
        </p:spPr>
      </p:pic>
      <p:sp>
        <p:nvSpPr>
          <p:cNvPr id="7" name="TextBox 6"/>
          <p:cNvSpPr txBox="1"/>
          <p:nvPr/>
        </p:nvSpPr>
        <p:spPr>
          <a:xfrm>
            <a:off x="3163331" y="1902229"/>
            <a:ext cx="3410466" cy="1200329"/>
          </a:xfrm>
          <a:prstGeom prst="rect">
            <a:avLst/>
          </a:prstGeom>
          <a:noFill/>
        </p:spPr>
        <p:txBody>
          <a:bodyPr wrap="square" rtlCol="0">
            <a:spAutoFit/>
          </a:bodyPr>
          <a:lstStyle/>
          <a:p>
            <a:r>
              <a:rPr lang="en-US" sz="1200" dirty="0">
                <a:solidFill>
                  <a:schemeClr val="tx2"/>
                </a:solidFill>
                <a:latin typeface="Lucida Console" panose="020B0609040504020204" pitchFamily="49" charset="0"/>
              </a:rPr>
              <a:t>Tina Chenoweth, Former Teen Librarian at Dorchester County Library and current St. Stephen Branch Manager in Berkeley County; </a:t>
            </a:r>
            <a:r>
              <a:rPr lang="en-US" sz="1200" dirty="0" smtClean="0">
                <a:solidFill>
                  <a:schemeClr val="tx2"/>
                </a:solidFill>
                <a:latin typeface="Lucida Console" panose="020B0609040504020204" pitchFamily="49" charset="0"/>
              </a:rPr>
              <a:t>tina.chenoweth@berkeleycountysc.gov</a:t>
            </a:r>
            <a:endParaRPr lang="en-US" sz="1200" dirty="0">
              <a:solidFill>
                <a:schemeClr val="tx2"/>
              </a:solidFill>
              <a:latin typeface="Lucida Console" panose="020B0609040504020204" pitchFamily="49" charset="0"/>
            </a:endParaRPr>
          </a:p>
          <a:p>
            <a:r>
              <a:rPr lang="en-US" sz="1200" dirty="0">
                <a:solidFill>
                  <a:schemeClr val="tx2"/>
                </a:solidFill>
                <a:latin typeface="Lucida Console" panose="020B0609040504020204" pitchFamily="49" charset="0"/>
              </a:rPr>
              <a:t>(843) 567-4862</a:t>
            </a:r>
          </a:p>
        </p:txBody>
      </p:sp>
      <p:sp>
        <p:nvSpPr>
          <p:cNvPr id="8" name="TextBox 7"/>
          <p:cNvSpPr txBox="1"/>
          <p:nvPr/>
        </p:nvSpPr>
        <p:spPr>
          <a:xfrm>
            <a:off x="9105863" y="1902230"/>
            <a:ext cx="2583264" cy="1477328"/>
          </a:xfrm>
          <a:prstGeom prst="rect">
            <a:avLst/>
          </a:prstGeom>
          <a:noFill/>
        </p:spPr>
        <p:txBody>
          <a:bodyPr wrap="square" rtlCol="0">
            <a:spAutoFit/>
          </a:bodyPr>
          <a:lstStyle/>
          <a:p>
            <a:pPr lvl="0"/>
            <a:r>
              <a:rPr lang="en-US" sz="1200" dirty="0">
                <a:solidFill>
                  <a:schemeClr val="tx2"/>
                </a:solidFill>
                <a:latin typeface="Lucida Console" panose="020B0609040504020204" pitchFamily="49" charset="0"/>
              </a:rPr>
              <a:t>Shiela Keaise, Colleton County Children’s Librarian and SC Indie Author; </a:t>
            </a:r>
            <a:r>
              <a:rPr lang="en-US" sz="1200" dirty="0" smtClean="0">
                <a:solidFill>
                  <a:schemeClr val="tx2"/>
                </a:solidFill>
                <a:latin typeface="Lucida Console" panose="020B0609040504020204" pitchFamily="49" charset="0"/>
              </a:rPr>
              <a:t>skeaise@colletoncounty.org</a:t>
            </a:r>
            <a:endParaRPr lang="en-US" sz="1200" dirty="0">
              <a:solidFill>
                <a:schemeClr val="tx2"/>
              </a:solidFill>
              <a:latin typeface="Lucida Console" panose="020B0609040504020204" pitchFamily="49" charset="0"/>
            </a:endParaRPr>
          </a:p>
          <a:p>
            <a:pPr lvl="0"/>
            <a:r>
              <a:rPr lang="en-US" sz="1200" dirty="0">
                <a:solidFill>
                  <a:schemeClr val="tx2"/>
                </a:solidFill>
                <a:latin typeface="Lucida Console" panose="020B0609040504020204" pitchFamily="49" charset="0"/>
              </a:rPr>
              <a:t>(843) 549-5621, ext. 4</a:t>
            </a:r>
          </a:p>
          <a:p>
            <a:endParaRPr lang="en-US" dirty="0"/>
          </a:p>
        </p:txBody>
      </p:sp>
      <p:sp>
        <p:nvSpPr>
          <p:cNvPr id="9" name="TextBox 8"/>
          <p:cNvSpPr txBox="1"/>
          <p:nvPr/>
        </p:nvSpPr>
        <p:spPr>
          <a:xfrm>
            <a:off x="9138333" y="4549140"/>
            <a:ext cx="2860078" cy="1292662"/>
          </a:xfrm>
          <a:prstGeom prst="rect">
            <a:avLst/>
          </a:prstGeom>
          <a:noFill/>
        </p:spPr>
        <p:txBody>
          <a:bodyPr wrap="square" rtlCol="0">
            <a:spAutoFit/>
          </a:bodyPr>
          <a:lstStyle/>
          <a:p>
            <a:pPr lvl="0"/>
            <a:r>
              <a:rPr lang="en-US" sz="1200" dirty="0">
                <a:solidFill>
                  <a:schemeClr val="tx2"/>
                </a:solidFill>
                <a:latin typeface="Lucida Console" panose="020B0609040504020204" pitchFamily="49" charset="0"/>
              </a:rPr>
              <a:t>Katie Simmons, South Carolina State Library User Experience Designer; </a:t>
            </a:r>
            <a:r>
              <a:rPr lang="en-US" sz="1200" dirty="0" smtClean="0">
                <a:solidFill>
                  <a:schemeClr val="tx2"/>
                </a:solidFill>
                <a:latin typeface="Lucida Console" panose="020B0609040504020204" pitchFamily="49" charset="0"/>
              </a:rPr>
              <a:t>ksimmons@statelibrary.sc.gov </a:t>
            </a:r>
            <a:r>
              <a:rPr lang="en-US" sz="1200" dirty="0">
                <a:solidFill>
                  <a:schemeClr val="tx2"/>
                </a:solidFill>
                <a:latin typeface="Lucida Console" panose="020B0609040504020204" pitchFamily="49" charset="0"/>
              </a:rPr>
              <a:t>803-734-5831</a:t>
            </a:r>
          </a:p>
          <a:p>
            <a:endParaRPr lang="en-US" dirty="0"/>
          </a:p>
        </p:txBody>
      </p:sp>
      <p:sp>
        <p:nvSpPr>
          <p:cNvPr id="10" name="TextBox 9"/>
          <p:cNvSpPr txBox="1"/>
          <p:nvPr/>
        </p:nvSpPr>
        <p:spPr>
          <a:xfrm>
            <a:off x="3163330" y="4549139"/>
            <a:ext cx="3410466" cy="1015663"/>
          </a:xfrm>
          <a:prstGeom prst="rect">
            <a:avLst/>
          </a:prstGeom>
          <a:noFill/>
        </p:spPr>
        <p:txBody>
          <a:bodyPr wrap="square" rtlCol="0">
            <a:spAutoFit/>
          </a:bodyPr>
          <a:lstStyle/>
          <a:p>
            <a:pPr lvl="0"/>
            <a:r>
              <a:rPr lang="en-US" sz="1200" dirty="0">
                <a:solidFill>
                  <a:schemeClr val="tx2"/>
                </a:solidFill>
                <a:latin typeface="Lucida Console" panose="020B0609040504020204" pitchFamily="49" charset="0"/>
              </a:rPr>
              <a:t>Kristen Simensen, Calhoun County Library Director and lead on the LSTA funded SC New Writers grant;  </a:t>
            </a:r>
            <a:r>
              <a:rPr lang="en-US" sz="1200" dirty="0" smtClean="0">
                <a:solidFill>
                  <a:schemeClr val="tx2"/>
                </a:solidFill>
                <a:latin typeface="Lucida Console" panose="020B0609040504020204" pitchFamily="49" charset="0"/>
              </a:rPr>
              <a:t>ksimensen@calhouncountylibrary.org </a:t>
            </a:r>
            <a:r>
              <a:rPr lang="en-US" sz="1200" dirty="0">
                <a:solidFill>
                  <a:schemeClr val="tx2"/>
                </a:solidFill>
                <a:latin typeface="Lucida Console" panose="020B0609040504020204" pitchFamily="49" charset="0"/>
              </a:rPr>
              <a:t>(803) 874-3389</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52" y="4005078"/>
            <a:ext cx="1822346" cy="2212848"/>
          </a:xfrm>
          <a:prstGeom prst="rect">
            <a:avLst/>
          </a:prstGeom>
        </p:spPr>
      </p:pic>
    </p:spTree>
    <p:extLst>
      <p:ext uri="{BB962C8B-B14F-4D97-AF65-F5344CB8AC3E}">
        <p14:creationId xmlns:p14="http://schemas.microsoft.com/office/powerpoint/2010/main" val="276724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Tina Chenoweth – St. Stephen Branch Manager</a:t>
            </a:r>
          </a:p>
        </p:txBody>
      </p:sp>
      <p:sp>
        <p:nvSpPr>
          <p:cNvPr id="3" name="Text Placeholder 2"/>
          <p:cNvSpPr>
            <a:spLocks noGrp="1"/>
          </p:cNvSpPr>
          <p:nvPr>
            <p:ph type="body" sz="half" idx="2"/>
          </p:nvPr>
        </p:nvSpPr>
        <p:spPr>
          <a:xfrm>
            <a:off x="4488710" y="1727200"/>
            <a:ext cx="6335499" cy="3336290"/>
          </a:xfrm>
        </p:spPr>
        <p:txBody>
          <a:bodyPr>
            <a:normAutofit fontScale="92500" lnSpcReduction="20000"/>
          </a:bodyPr>
          <a:lstStyle/>
          <a:p>
            <a:r>
              <a:rPr lang="en-US" sz="1700" dirty="0">
                <a:solidFill>
                  <a:schemeClr val="tx2"/>
                </a:solidFill>
                <a:latin typeface="Lucida Console" panose="020B0609040504020204" pitchFamily="49" charset="0"/>
              </a:rPr>
              <a:t>Tina coordinated and lead a group of youth called the Board of Bookworms (B.O.B.) to write and publish </a:t>
            </a:r>
            <a:r>
              <a:rPr lang="en-US" sz="1700" i="1" u="sng" dirty="0">
                <a:solidFill>
                  <a:schemeClr val="tx2"/>
                </a:solidFill>
                <a:latin typeface="Lucida Console" panose="020B0609040504020204" pitchFamily="49" charset="0"/>
              </a:rPr>
              <a:t>Turn the Page; Hear Our Voices: Six Word Memoirs by the Teens of Board of Bookworms (B.O.B.)</a:t>
            </a:r>
            <a:r>
              <a:rPr lang="en-US" sz="1700" i="1" dirty="0">
                <a:solidFill>
                  <a:schemeClr val="tx2"/>
                </a:solidFill>
                <a:latin typeface="Lucida Console" panose="020B0609040504020204" pitchFamily="49" charset="0"/>
              </a:rPr>
              <a:t>  </a:t>
            </a:r>
            <a:endParaRPr lang="en-US" sz="1700" i="1" dirty="0" smtClean="0">
              <a:solidFill>
                <a:schemeClr val="tx2"/>
              </a:solidFill>
              <a:latin typeface="Lucida Console" panose="020B0609040504020204" pitchFamily="49" charset="0"/>
            </a:endParaRPr>
          </a:p>
          <a:p>
            <a:r>
              <a:rPr lang="en-US" sz="1700" dirty="0" smtClean="0">
                <a:solidFill>
                  <a:schemeClr val="tx2"/>
                </a:solidFill>
                <a:latin typeface="Lucida Console" panose="020B0609040504020204" pitchFamily="49" charset="0"/>
              </a:rPr>
              <a:t>What began as a poetry slam evolved into the </a:t>
            </a:r>
            <a:r>
              <a:rPr lang="en-US" sz="1700" dirty="0">
                <a:solidFill>
                  <a:schemeClr val="tx2"/>
                </a:solidFill>
                <a:latin typeface="Lucida Console" panose="020B0609040504020204" pitchFamily="49" charset="0"/>
              </a:rPr>
              <a:t>Six Word </a:t>
            </a:r>
            <a:r>
              <a:rPr lang="en-US" sz="1700" dirty="0" smtClean="0">
                <a:solidFill>
                  <a:schemeClr val="tx2"/>
                </a:solidFill>
                <a:latin typeface="Lucida Console" panose="020B0609040504020204" pitchFamily="49" charset="0"/>
              </a:rPr>
              <a:t>Memoirs.</a:t>
            </a:r>
            <a:endParaRPr lang="en-US" sz="1700" dirty="0">
              <a:solidFill>
                <a:schemeClr val="tx2"/>
              </a:solidFill>
              <a:latin typeface="Lucida Console" panose="020B0609040504020204" pitchFamily="49" charset="0"/>
            </a:endParaRPr>
          </a:p>
          <a:p>
            <a:r>
              <a:rPr lang="en-US" sz="1700" dirty="0" smtClean="0">
                <a:solidFill>
                  <a:schemeClr val="tx2"/>
                </a:solidFill>
                <a:latin typeface="Lucida Console" panose="020B0609040504020204" pitchFamily="49" charset="0"/>
              </a:rPr>
              <a:t>The </a:t>
            </a:r>
            <a:r>
              <a:rPr lang="en-US" sz="1700" dirty="0">
                <a:solidFill>
                  <a:schemeClr val="tx2"/>
                </a:solidFill>
                <a:latin typeface="Lucida Console" panose="020B0609040504020204" pitchFamily="49" charset="0"/>
              </a:rPr>
              <a:t>B.O.B teens </a:t>
            </a:r>
            <a:r>
              <a:rPr lang="en-US" sz="1700" dirty="0" smtClean="0">
                <a:solidFill>
                  <a:schemeClr val="tx2"/>
                </a:solidFill>
                <a:latin typeface="Lucida Console" panose="020B0609040504020204" pitchFamily="49" charset="0"/>
              </a:rPr>
              <a:t>also created </a:t>
            </a:r>
            <a:r>
              <a:rPr lang="en-US" sz="1700" dirty="0">
                <a:solidFill>
                  <a:schemeClr val="tx2"/>
                </a:solidFill>
                <a:latin typeface="Lucida Console" panose="020B0609040504020204" pitchFamily="49" charset="0"/>
              </a:rPr>
              <a:t>graphic novels </a:t>
            </a:r>
            <a:r>
              <a:rPr lang="en-US" sz="1700" dirty="0" smtClean="0">
                <a:solidFill>
                  <a:schemeClr val="tx2"/>
                </a:solidFill>
                <a:latin typeface="Lucida Console" panose="020B0609040504020204" pitchFamily="49" charset="0"/>
              </a:rPr>
              <a:t>and a </a:t>
            </a:r>
            <a:r>
              <a:rPr lang="en-US" sz="1700" dirty="0">
                <a:solidFill>
                  <a:schemeClr val="tx2"/>
                </a:solidFill>
                <a:latin typeface="Lucida Console" panose="020B0609040504020204" pitchFamily="49" charset="0"/>
              </a:rPr>
              <a:t>quarterly literary magazine called </a:t>
            </a:r>
            <a:r>
              <a:rPr lang="en-US" sz="1700" i="1" dirty="0">
                <a:solidFill>
                  <a:schemeClr val="tx2"/>
                </a:solidFill>
                <a:latin typeface="Lucida Console" panose="020B0609040504020204" pitchFamily="49" charset="0"/>
              </a:rPr>
              <a:t>Bookworm</a:t>
            </a:r>
            <a:r>
              <a:rPr lang="en-US" sz="1700" dirty="0">
                <a:solidFill>
                  <a:schemeClr val="tx2"/>
                </a:solidFill>
                <a:latin typeface="Lucida Console" panose="020B0609040504020204" pitchFamily="49" charset="0"/>
              </a:rPr>
              <a:t>.</a:t>
            </a:r>
          </a:p>
          <a:p>
            <a:r>
              <a:rPr lang="en-US" sz="1700" dirty="0" smtClean="0">
                <a:solidFill>
                  <a:schemeClr val="tx2"/>
                </a:solidFill>
                <a:latin typeface="Lucida Console" panose="020B0609040504020204" pitchFamily="49" charset="0"/>
              </a:rPr>
              <a:t>The </a:t>
            </a:r>
            <a:r>
              <a:rPr lang="en-US" sz="1700" dirty="0">
                <a:solidFill>
                  <a:schemeClr val="tx2"/>
                </a:solidFill>
                <a:latin typeface="Lucida Console" panose="020B0609040504020204" pitchFamily="49" charset="0"/>
              </a:rPr>
              <a:t>publishing of </a:t>
            </a:r>
            <a:r>
              <a:rPr lang="en-US" sz="1700" i="1" dirty="0">
                <a:solidFill>
                  <a:schemeClr val="tx2"/>
                </a:solidFill>
                <a:latin typeface="Lucida Console" panose="020B0609040504020204" pitchFamily="49" charset="0"/>
              </a:rPr>
              <a:t>Bookworm:  The Magazine for Teens by Teens </a:t>
            </a:r>
            <a:r>
              <a:rPr lang="en-US" sz="1700" dirty="0">
                <a:solidFill>
                  <a:schemeClr val="tx2"/>
                </a:solidFill>
                <a:latin typeface="Lucida Console" panose="020B0609040504020204" pitchFamily="49" charset="0"/>
              </a:rPr>
              <a:t>was achieved through a partnership with the teens and the </a:t>
            </a:r>
            <a:r>
              <a:rPr lang="en-US" sz="1700" dirty="0" err="1">
                <a:solidFill>
                  <a:schemeClr val="tx2"/>
                </a:solidFill>
                <a:latin typeface="Lucida Console" panose="020B0609040504020204" pitchFamily="49" charset="0"/>
              </a:rPr>
              <a:t>Rollings</a:t>
            </a:r>
            <a:r>
              <a:rPr lang="en-US" sz="1700" dirty="0">
                <a:solidFill>
                  <a:schemeClr val="tx2"/>
                </a:solidFill>
                <a:latin typeface="Lucida Console" panose="020B0609040504020204" pitchFamily="49" charset="0"/>
              </a:rPr>
              <a:t> School of the </a:t>
            </a:r>
            <a:r>
              <a:rPr lang="en-US" sz="1700" dirty="0" smtClean="0">
                <a:solidFill>
                  <a:schemeClr val="tx2"/>
                </a:solidFill>
                <a:latin typeface="Lucida Console" panose="020B0609040504020204" pitchFamily="49" charset="0"/>
              </a:rPr>
              <a:t>Arts in Dorchester County.</a:t>
            </a:r>
          </a:p>
          <a:p>
            <a:r>
              <a:rPr lang="en-US" sz="1700" dirty="0" smtClean="0">
                <a:solidFill>
                  <a:schemeClr val="tx2"/>
                </a:solidFill>
                <a:latin typeface="Lucida Console" panose="020B0609040504020204" pitchFamily="49" charset="0"/>
              </a:rPr>
              <a:t>Volume 1, 2016 is in Indie SC in the Literary Magazines collection</a:t>
            </a:r>
            <a:r>
              <a:rPr lang="en-US" sz="1700" dirty="0" smtClean="0">
                <a:solidFill>
                  <a:schemeClr val="tx2"/>
                </a:solidFill>
                <a:latin typeface="Lucida Console" panose="020B0609040504020204" pitchFamily="49" charset="0"/>
              </a:rPr>
              <a:t>.</a:t>
            </a:r>
            <a:endParaRPr lang="en-US" sz="1700" i="1" dirty="0">
              <a:solidFill>
                <a:schemeClr val="tx2"/>
              </a:solidFill>
              <a:latin typeface="Lucida Console" panose="020B0609040504020204" pitchFamily="49" charset="0"/>
            </a:endParaRPr>
          </a:p>
          <a:p>
            <a:endParaRPr lang="en-US" i="1" dirty="0"/>
          </a:p>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373" r="2373"/>
          <a:stretch>
            <a:fillRect/>
          </a:stretch>
        </p:blipFill>
        <p:spPr>
          <a:xfrm>
            <a:off x="1117256" y="1807968"/>
            <a:ext cx="2219068" cy="2538308"/>
          </a:xfrm>
          <a:prstGeom prst="rect">
            <a:avLst/>
          </a:prstGeom>
        </p:spPr>
      </p:pic>
    </p:spTree>
    <p:extLst>
      <p:ext uri="{BB962C8B-B14F-4D97-AF65-F5344CB8AC3E}">
        <p14:creationId xmlns:p14="http://schemas.microsoft.com/office/powerpoint/2010/main" val="13097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2"/>
                </a:solidFill>
              </a:rPr>
              <a:t>Shiela</a:t>
            </a:r>
            <a:r>
              <a:rPr lang="en-US" dirty="0">
                <a:solidFill>
                  <a:schemeClr val="tx2"/>
                </a:solidFill>
              </a:rPr>
              <a:t> </a:t>
            </a:r>
            <a:r>
              <a:rPr lang="en-US" dirty="0" err="1">
                <a:solidFill>
                  <a:schemeClr val="tx2"/>
                </a:solidFill>
              </a:rPr>
              <a:t>Keaise</a:t>
            </a:r>
            <a:r>
              <a:rPr lang="en-US" dirty="0">
                <a:solidFill>
                  <a:schemeClr val="tx2"/>
                </a:solidFill>
              </a:rPr>
              <a:t>, Colleton County Children’s Librarian and SC Indie Author</a:t>
            </a:r>
          </a:p>
        </p:txBody>
      </p:sp>
      <p:sp>
        <p:nvSpPr>
          <p:cNvPr id="3" name="Text Placeholder 2"/>
          <p:cNvSpPr>
            <a:spLocks noGrp="1"/>
          </p:cNvSpPr>
          <p:nvPr>
            <p:ph type="body" sz="half" idx="2"/>
          </p:nvPr>
        </p:nvSpPr>
        <p:spPr>
          <a:xfrm>
            <a:off x="4526280" y="1623060"/>
            <a:ext cx="5966459" cy="4389120"/>
          </a:xfrm>
        </p:spPr>
        <p:txBody>
          <a:bodyPr>
            <a:normAutofit fontScale="92500"/>
          </a:bodyPr>
          <a:lstStyle/>
          <a:p>
            <a:r>
              <a:rPr lang="en-US" sz="1700" dirty="0">
                <a:solidFill>
                  <a:schemeClr val="tx2"/>
                </a:solidFill>
                <a:latin typeface="Lucida Console" panose="020B0609040504020204" pitchFamily="49" charset="0"/>
              </a:rPr>
              <a:t>S</a:t>
            </a:r>
            <a:r>
              <a:rPr lang="en-US" sz="1700" dirty="0" smtClean="0">
                <a:solidFill>
                  <a:schemeClr val="tx2"/>
                </a:solidFill>
                <a:latin typeface="Lucida Console" panose="020B0609040504020204" pitchFamily="49" charset="0"/>
              </a:rPr>
              <a:t>hiela </a:t>
            </a:r>
            <a:r>
              <a:rPr lang="en-US" sz="1700" dirty="0">
                <a:solidFill>
                  <a:schemeClr val="tx2"/>
                </a:solidFill>
                <a:latin typeface="Lucida Console" panose="020B0609040504020204" pitchFamily="49" charset="0"/>
              </a:rPr>
              <a:t>Martina Keaise has always had a passion for children and has written 10 children’s books with more pending publication.  </a:t>
            </a:r>
          </a:p>
          <a:p>
            <a:r>
              <a:rPr lang="en-US" sz="1700" dirty="0">
                <a:solidFill>
                  <a:schemeClr val="tx2"/>
                </a:solidFill>
                <a:latin typeface="Lucida Console" panose="020B0609040504020204" pitchFamily="49" charset="0"/>
              </a:rPr>
              <a:t>The Illustrate-A-Book (IAB) project, included in the Indie SC collection, is a curated collection of </a:t>
            </a:r>
            <a:r>
              <a:rPr lang="en-US" sz="1700" dirty="0" smtClean="0">
                <a:solidFill>
                  <a:schemeClr val="tx2"/>
                </a:solidFill>
                <a:latin typeface="Lucida Console" panose="020B0609040504020204" pitchFamily="49" charset="0"/>
              </a:rPr>
              <a:t>children’s </a:t>
            </a:r>
            <a:r>
              <a:rPr lang="en-US" sz="1700" dirty="0">
                <a:solidFill>
                  <a:schemeClr val="tx2"/>
                </a:solidFill>
                <a:latin typeface="Lucida Console" panose="020B0609040504020204" pitchFamily="49" charset="0"/>
              </a:rPr>
              <a:t>books that include illustrations by Colleton County </a:t>
            </a:r>
            <a:r>
              <a:rPr lang="en-US" sz="1700" dirty="0" smtClean="0">
                <a:solidFill>
                  <a:schemeClr val="tx2"/>
                </a:solidFill>
                <a:latin typeface="Lucida Console" panose="020B0609040504020204" pitchFamily="49" charset="0"/>
              </a:rPr>
              <a:t>Youth. Currently five of the ten IAB books are in Indie SC. </a:t>
            </a:r>
          </a:p>
          <a:p>
            <a:r>
              <a:rPr lang="en-US" sz="1700" dirty="0">
                <a:solidFill>
                  <a:schemeClr val="tx2"/>
                </a:solidFill>
                <a:latin typeface="Lucida Console" panose="020B0609040504020204" pitchFamily="49" charset="0"/>
              </a:rPr>
              <a:t>One book in particular, </a:t>
            </a:r>
            <a:r>
              <a:rPr lang="en-US" sz="1700" i="1" dirty="0">
                <a:solidFill>
                  <a:schemeClr val="tx2"/>
                </a:solidFill>
                <a:latin typeface="Lucida Console" panose="020B0609040504020204" pitchFamily="49" charset="0"/>
              </a:rPr>
              <a:t>Jack’s Beanstalk Medley</a:t>
            </a:r>
            <a:r>
              <a:rPr lang="en-US" sz="1700" dirty="0">
                <a:solidFill>
                  <a:schemeClr val="tx2"/>
                </a:solidFill>
                <a:latin typeface="Lucida Console" panose="020B0609040504020204" pitchFamily="49" charset="0"/>
              </a:rPr>
              <a:t> includes a foreword by Representative </a:t>
            </a:r>
            <a:r>
              <a:rPr lang="en-US" sz="1700" dirty="0" err="1">
                <a:solidFill>
                  <a:schemeClr val="tx2"/>
                </a:solidFill>
                <a:latin typeface="Lucida Console" panose="020B0609040504020204" pitchFamily="49" charset="0"/>
              </a:rPr>
              <a:t>Bakari</a:t>
            </a:r>
            <a:r>
              <a:rPr lang="en-US" sz="1700" dirty="0">
                <a:solidFill>
                  <a:schemeClr val="tx2"/>
                </a:solidFill>
                <a:latin typeface="Lucida Console" panose="020B0609040504020204" pitchFamily="49" charset="0"/>
              </a:rPr>
              <a:t> Sellers.</a:t>
            </a:r>
          </a:p>
          <a:p>
            <a:r>
              <a:rPr lang="en-US" sz="1700" dirty="0" smtClean="0">
                <a:solidFill>
                  <a:schemeClr val="tx2"/>
                </a:solidFill>
                <a:latin typeface="Lucida Console" panose="020B0609040504020204" pitchFamily="49" charset="0"/>
              </a:rPr>
              <a:t>Shiela </a:t>
            </a:r>
            <a:r>
              <a:rPr lang="en-US" sz="1700" dirty="0">
                <a:solidFill>
                  <a:schemeClr val="tx2"/>
                </a:solidFill>
                <a:latin typeface="Lucida Console" panose="020B0609040504020204" pitchFamily="49" charset="0"/>
              </a:rPr>
              <a:t>partnered with schools to hold an illustration contest to get the </a:t>
            </a:r>
            <a:r>
              <a:rPr lang="en-US" sz="1700" dirty="0" smtClean="0">
                <a:solidFill>
                  <a:schemeClr val="tx2"/>
                </a:solidFill>
                <a:latin typeface="Lucida Console" panose="020B0609040504020204" pitchFamily="49" charset="0"/>
              </a:rPr>
              <a:t>Colleton County youth, ages 7-18 </a:t>
            </a:r>
            <a:r>
              <a:rPr lang="en-US" sz="1700" dirty="0">
                <a:solidFill>
                  <a:schemeClr val="tx2"/>
                </a:solidFill>
                <a:latin typeface="Lucida Console" panose="020B0609040504020204" pitchFamily="49" charset="0"/>
              </a:rPr>
              <a:t>published.  There are 130 Colleton youth who are now published illustrators as a result of judging conducted by </a:t>
            </a:r>
            <a:r>
              <a:rPr lang="en-US" sz="1700" dirty="0" smtClean="0">
                <a:solidFill>
                  <a:schemeClr val="tx2"/>
                </a:solidFill>
                <a:latin typeface="Lucida Console" panose="020B0609040504020204" pitchFamily="49" charset="0"/>
              </a:rPr>
              <a:t>local citizens</a:t>
            </a:r>
            <a:r>
              <a:rPr lang="en-US" sz="1700" dirty="0" smtClean="0">
                <a:solidFill>
                  <a:schemeClr val="tx2"/>
                </a:solidFill>
                <a:latin typeface="Lucida Console" panose="020B0609040504020204" pitchFamily="49" charset="0"/>
              </a:rPr>
              <a:t>.</a:t>
            </a:r>
            <a:endParaRPr lang="en-US" sz="1700" dirty="0">
              <a:solidFill>
                <a:schemeClr val="tx2"/>
              </a:solidFill>
              <a:latin typeface="Lucida Console" panose="020B0609040504020204" pitchFamily="49" charset="0"/>
            </a:endParaRPr>
          </a:p>
          <a:p>
            <a:endParaRPr lang="en-US" dirty="0"/>
          </a:p>
        </p:txBody>
      </p:sp>
      <p:pic>
        <p:nvPicPr>
          <p:cNvPr id="5" name="Picture Placeholder 4"/>
          <p:cNvPicPr>
            <a:picLocks noGrp="1" noChangeAspect="1"/>
          </p:cNvPicPr>
          <p:nvPr>
            <p:ph type="pic" idx="1"/>
          </p:nvPr>
        </p:nvPicPr>
        <p:blipFill>
          <a:blip r:embed="rId2"/>
          <a:srcRect l="2500" r="2500"/>
          <a:stretch>
            <a:fillRect/>
          </a:stretch>
        </p:blipFill>
        <p:spPr>
          <a:xfrm>
            <a:off x="1458166" y="1738711"/>
            <a:ext cx="2298288" cy="2535484"/>
          </a:xfrm>
          <a:prstGeom prst="rect">
            <a:avLst/>
          </a:prstGeom>
        </p:spPr>
      </p:pic>
    </p:spTree>
    <p:extLst>
      <p:ext uri="{BB962C8B-B14F-4D97-AF65-F5344CB8AC3E}">
        <p14:creationId xmlns:p14="http://schemas.microsoft.com/office/powerpoint/2010/main" val="317093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Kristen </a:t>
            </a:r>
            <a:r>
              <a:rPr lang="en-US" dirty="0" err="1">
                <a:solidFill>
                  <a:schemeClr val="tx2"/>
                </a:solidFill>
              </a:rPr>
              <a:t>Simensen</a:t>
            </a:r>
            <a:r>
              <a:rPr lang="en-US" dirty="0">
                <a:solidFill>
                  <a:schemeClr val="tx2"/>
                </a:solidFill>
              </a:rPr>
              <a:t>, Calhoun County Library Director</a:t>
            </a:r>
          </a:p>
        </p:txBody>
      </p:sp>
      <p:sp>
        <p:nvSpPr>
          <p:cNvPr id="3" name="Text Placeholder 2"/>
          <p:cNvSpPr>
            <a:spLocks noGrp="1"/>
          </p:cNvSpPr>
          <p:nvPr>
            <p:ph type="body" sz="half" idx="2"/>
          </p:nvPr>
        </p:nvSpPr>
        <p:spPr/>
        <p:txBody>
          <a:bodyPr>
            <a:normAutofit fontScale="92500"/>
          </a:bodyPr>
          <a:lstStyle/>
          <a:p>
            <a:r>
              <a:rPr lang="en-US" sz="1700" dirty="0">
                <a:solidFill>
                  <a:schemeClr val="tx2"/>
                </a:solidFill>
                <a:latin typeface="Lucida Console" panose="020B0609040504020204" pitchFamily="49" charset="0"/>
              </a:rPr>
              <a:t>Kristen </a:t>
            </a:r>
            <a:r>
              <a:rPr lang="en-US" sz="1700" dirty="0" err="1">
                <a:solidFill>
                  <a:schemeClr val="tx2"/>
                </a:solidFill>
                <a:latin typeface="Lucida Console" panose="020B0609040504020204" pitchFamily="49" charset="0"/>
              </a:rPr>
              <a:t>Simensen</a:t>
            </a:r>
            <a:r>
              <a:rPr lang="en-US" sz="1700" dirty="0">
                <a:solidFill>
                  <a:schemeClr val="tx2"/>
                </a:solidFill>
                <a:latin typeface="Lucida Console" panose="020B0609040504020204" pitchFamily="49" charset="0"/>
              </a:rPr>
              <a:t> has been the lead on the LSTA New Writers grant, working with the South Carolina State Library (SCSL) and county libraries to secure the funding, promote the potential of SELF-e, and roll-out the product to our citizens.  </a:t>
            </a:r>
          </a:p>
          <a:p>
            <a:r>
              <a:rPr lang="en-US" sz="1700" dirty="0">
                <a:solidFill>
                  <a:schemeClr val="tx2"/>
                </a:solidFill>
                <a:latin typeface="Lucida Console" panose="020B0609040504020204" pitchFamily="49" charset="0"/>
              </a:rPr>
              <a:t>Kristen arranged the assistance of C. Hope Clark as a speaker and advisor for new authors and writing groups throughout SC while working with the SCSL to host the New Writers Partnership which supports writers and literacy.  </a:t>
            </a:r>
          </a:p>
          <a:p>
            <a:r>
              <a:rPr lang="en-US" sz="1700" dirty="0">
                <a:solidFill>
                  <a:schemeClr val="tx2"/>
                </a:solidFill>
                <a:latin typeface="Lucida Console" panose="020B0609040504020204" pitchFamily="49" charset="0"/>
              </a:rPr>
              <a:t>In addition, Kristen coordinated Hope’s speaking schedules, as well as a multitude of grant funding details and reporting requirements.</a:t>
            </a:r>
          </a:p>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7905" y="1600200"/>
            <a:ext cx="1824644" cy="2211185"/>
          </a:xfrm>
          <a:prstGeom prst="rect">
            <a:avLst/>
          </a:prstGeom>
        </p:spPr>
      </p:pic>
    </p:spTree>
    <p:extLst>
      <p:ext uri="{BB962C8B-B14F-4D97-AF65-F5344CB8AC3E}">
        <p14:creationId xmlns:p14="http://schemas.microsoft.com/office/powerpoint/2010/main" val="277656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Katie Simmons, South Carolina State Library User Experience Designer</a:t>
            </a:r>
          </a:p>
        </p:txBody>
      </p:sp>
      <p:sp>
        <p:nvSpPr>
          <p:cNvPr id="3" name="Text Placeholder 2"/>
          <p:cNvSpPr>
            <a:spLocks noGrp="1"/>
          </p:cNvSpPr>
          <p:nvPr>
            <p:ph type="body" sz="half" idx="2"/>
          </p:nvPr>
        </p:nvSpPr>
        <p:spPr>
          <a:xfrm>
            <a:off x="1104900" y="1600200"/>
            <a:ext cx="5444490" cy="4903470"/>
          </a:xfrm>
        </p:spPr>
        <p:txBody>
          <a:bodyPr>
            <a:normAutofit fontScale="70000" lnSpcReduction="20000"/>
          </a:bodyPr>
          <a:lstStyle/>
          <a:p>
            <a:r>
              <a:rPr lang="en-US" sz="2300" dirty="0">
                <a:solidFill>
                  <a:schemeClr val="tx2"/>
                </a:solidFill>
                <a:latin typeface="Lucida Console" panose="020B0609040504020204" pitchFamily="49" charset="0"/>
              </a:rPr>
              <a:t>Katie Simmons designed the SCSL SELF-e portal:  </a:t>
            </a:r>
            <a:r>
              <a:rPr lang="en-US" sz="2300" u="sng" dirty="0">
                <a:solidFill>
                  <a:schemeClr val="tx2"/>
                </a:solidFill>
                <a:latin typeface="Lucida Console" panose="020B0609040504020204" pitchFamily="49" charset="0"/>
                <a:hlinkClick r:id="rId2"/>
              </a:rPr>
              <a:t>http://www.statelibrary.sc.gov/self-e</a:t>
            </a:r>
            <a:r>
              <a:rPr lang="en-US" sz="2300" dirty="0">
                <a:solidFill>
                  <a:schemeClr val="tx2"/>
                </a:solidFill>
                <a:latin typeface="Lucida Console" panose="020B0609040504020204" pitchFamily="49" charset="0"/>
              </a:rPr>
              <a:t>, conducted video interviews with </a:t>
            </a:r>
            <a:r>
              <a:rPr lang="en-US" sz="2300" dirty="0" smtClean="0">
                <a:solidFill>
                  <a:schemeClr val="tx2"/>
                </a:solidFill>
                <a:latin typeface="Lucida Console" panose="020B0609040504020204" pitchFamily="49" charset="0"/>
              </a:rPr>
              <a:t>C. Hope </a:t>
            </a:r>
            <a:r>
              <a:rPr lang="en-US" sz="2300" dirty="0">
                <a:solidFill>
                  <a:schemeClr val="tx2"/>
                </a:solidFill>
                <a:latin typeface="Lucida Console" panose="020B0609040504020204" pitchFamily="49" charset="0"/>
              </a:rPr>
              <a:t>Clark, and worked within Hope’s speaking schedule to get the “Writers Resources” for traditional and self-published writers on the website.  </a:t>
            </a:r>
          </a:p>
          <a:p>
            <a:r>
              <a:rPr lang="en-US" sz="2300" dirty="0">
                <a:solidFill>
                  <a:schemeClr val="tx2"/>
                </a:solidFill>
                <a:latin typeface="Lucida Console" panose="020B0609040504020204" pitchFamily="49" charset="0"/>
              </a:rPr>
              <a:t>The video topics presented by </a:t>
            </a:r>
            <a:r>
              <a:rPr lang="en-US" sz="2300" dirty="0" smtClean="0">
                <a:solidFill>
                  <a:schemeClr val="tx2"/>
                </a:solidFill>
                <a:latin typeface="Lucida Console" panose="020B0609040504020204" pitchFamily="49" charset="0"/>
              </a:rPr>
              <a:t>Ms. Clark </a:t>
            </a:r>
            <a:r>
              <a:rPr lang="en-US" sz="2300" dirty="0">
                <a:solidFill>
                  <a:schemeClr val="tx2"/>
                </a:solidFill>
                <a:latin typeface="Lucida Console" panose="020B0609040504020204" pitchFamily="49" charset="0"/>
              </a:rPr>
              <a:t>include: </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Habits of Successful Writers</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Plot Development</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Character Development</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Editing</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Publishing</a:t>
            </a:r>
          </a:p>
          <a:p>
            <a:pPr marL="285750" indent="-285750">
              <a:buFont typeface="Arial" panose="020B0604020202020204" pitchFamily="34" charset="0"/>
              <a:buChar char="•"/>
            </a:pPr>
            <a:r>
              <a:rPr lang="en-US" sz="2300" dirty="0">
                <a:solidFill>
                  <a:schemeClr val="tx2"/>
                </a:solidFill>
                <a:latin typeface="Lucida Console" panose="020B0609040504020204" pitchFamily="49" charset="0"/>
              </a:rPr>
              <a:t>Marketing </a:t>
            </a:r>
          </a:p>
          <a:p>
            <a:r>
              <a:rPr lang="en-US" sz="2300" dirty="0">
                <a:solidFill>
                  <a:schemeClr val="tx2"/>
                </a:solidFill>
                <a:latin typeface="Lucida Console" panose="020B0609040504020204" pitchFamily="49" charset="0"/>
              </a:rPr>
              <a:t>The SELF-e portal was designed to provide a landing page for writers to find a list of writing groups, annual literary events, state-wide publishers, </a:t>
            </a:r>
            <a:r>
              <a:rPr lang="en-US" sz="2300" dirty="0" smtClean="0">
                <a:solidFill>
                  <a:schemeClr val="tx2"/>
                </a:solidFill>
                <a:latin typeface="Lucida Console" panose="020B0609040504020204" pitchFamily="49" charset="0"/>
              </a:rPr>
              <a:t>Ms. Clark’s </a:t>
            </a:r>
            <a:r>
              <a:rPr lang="en-US" sz="2300" dirty="0">
                <a:solidFill>
                  <a:schemeClr val="tx2"/>
                </a:solidFill>
                <a:latin typeface="Lucida Console" panose="020B0609040504020204" pitchFamily="49" charset="0"/>
              </a:rPr>
              <a:t>videos, and links to helpful tools and websites.  </a:t>
            </a:r>
          </a:p>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4453" b="14453"/>
          <a:stretch>
            <a:fillRect/>
          </a:stretch>
        </p:blipFill>
        <p:spPr>
          <a:xfrm>
            <a:off x="7432161" y="1600200"/>
            <a:ext cx="3006452" cy="2137411"/>
          </a:xfrm>
          <a:prstGeom prst="rect">
            <a:avLst/>
          </a:prstGeom>
        </p:spPr>
      </p:pic>
    </p:spTree>
    <p:extLst>
      <p:ext uri="{BB962C8B-B14F-4D97-AF65-F5344CB8AC3E}">
        <p14:creationId xmlns:p14="http://schemas.microsoft.com/office/powerpoint/2010/main" val="15390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Additional Information</a:t>
            </a:r>
          </a:p>
        </p:txBody>
      </p:sp>
      <p:sp>
        <p:nvSpPr>
          <p:cNvPr id="4" name="Text Placeholder 3"/>
          <p:cNvSpPr>
            <a:spLocks noGrp="1"/>
          </p:cNvSpPr>
          <p:nvPr>
            <p:ph type="body" sz="half" idx="2"/>
          </p:nvPr>
        </p:nvSpPr>
        <p:spPr/>
        <p:txBody>
          <a:bodyPr>
            <a:normAutofit/>
          </a:bodyPr>
          <a:lstStyle/>
          <a:p>
            <a:r>
              <a:rPr lang="en-US" sz="1600" dirty="0">
                <a:solidFill>
                  <a:schemeClr val="tx2"/>
                </a:solidFill>
                <a:latin typeface="Lucida Console" panose="020B0609040504020204" pitchFamily="49" charset="0"/>
              </a:rPr>
              <a:t>For additional information about SELF-e and the Indie SC collection contact:</a:t>
            </a:r>
          </a:p>
          <a:p>
            <a:r>
              <a:rPr lang="en-US" sz="1600" spc="-100" dirty="0">
                <a:solidFill>
                  <a:schemeClr val="tx2"/>
                </a:solidFill>
                <a:latin typeface="Lucida Console" panose="020B0609040504020204" pitchFamily="49" charset="0"/>
              </a:rPr>
              <a:t>Patricia Sinclair</a:t>
            </a:r>
          </a:p>
          <a:p>
            <a:pPr>
              <a:lnSpc>
                <a:spcPct val="100000"/>
              </a:lnSpc>
              <a:spcBef>
                <a:spcPts val="0"/>
              </a:spcBef>
            </a:pPr>
            <a:r>
              <a:rPr lang="en-US" sz="1600" spc="-100" dirty="0">
                <a:solidFill>
                  <a:schemeClr val="tx2"/>
                </a:solidFill>
                <a:latin typeface="Lucida Console" panose="020B0609040504020204" pitchFamily="49" charset="0"/>
              </a:rPr>
              <a:t>Electronic Resources </a:t>
            </a:r>
            <a:r>
              <a:rPr lang="en-US" sz="1600" spc="-100" dirty="0" smtClean="0">
                <a:solidFill>
                  <a:schemeClr val="tx2"/>
                </a:solidFill>
                <a:latin typeface="Lucida Console" panose="020B0609040504020204" pitchFamily="49" charset="0"/>
              </a:rPr>
              <a:t>Coordinator</a:t>
            </a:r>
          </a:p>
          <a:p>
            <a:pPr>
              <a:lnSpc>
                <a:spcPct val="100000"/>
              </a:lnSpc>
              <a:spcBef>
                <a:spcPts val="0"/>
              </a:spcBef>
            </a:pPr>
            <a:r>
              <a:rPr lang="en-US" sz="1600" spc="-100" dirty="0" smtClean="0">
                <a:solidFill>
                  <a:schemeClr val="tx2"/>
                </a:solidFill>
                <a:latin typeface="Lucida Console" panose="020B0609040504020204" pitchFamily="49" charset="0"/>
              </a:rPr>
              <a:t>SC </a:t>
            </a:r>
            <a:r>
              <a:rPr lang="en-US" sz="1600" spc="-100" dirty="0">
                <a:solidFill>
                  <a:schemeClr val="tx2"/>
                </a:solidFill>
                <a:latin typeface="Lucida Console" panose="020B0609040504020204" pitchFamily="49" charset="0"/>
              </a:rPr>
              <a:t>State Library</a:t>
            </a:r>
          </a:p>
          <a:p>
            <a:r>
              <a:rPr lang="en-US" sz="1600" spc="-100" dirty="0">
                <a:solidFill>
                  <a:schemeClr val="tx2"/>
                </a:solidFill>
                <a:latin typeface="Lucida Console" panose="020B0609040504020204" pitchFamily="49" charset="0"/>
                <a:hlinkClick r:id="rId2"/>
              </a:rPr>
              <a:t>psinclair@statelibrary.sc.gov</a:t>
            </a:r>
            <a:endParaRPr lang="en-US" sz="1600" spc="-100" dirty="0">
              <a:solidFill>
                <a:schemeClr val="tx2"/>
              </a:solidFill>
              <a:latin typeface="Lucida Console" panose="020B0609040504020204" pitchFamily="49" charset="0"/>
            </a:endParaRPr>
          </a:p>
          <a:p>
            <a:r>
              <a:rPr lang="en-US" sz="1600" spc="-100" dirty="0">
                <a:solidFill>
                  <a:schemeClr val="tx2"/>
                </a:solidFill>
                <a:latin typeface="Lucida Console" panose="020B0609040504020204" pitchFamily="49" charset="0"/>
              </a:rPr>
              <a:t>803-734-8851</a:t>
            </a:r>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pic>
        <p:nvPicPr>
          <p:cNvPr id="2050" name="Picture 2" descr="C:\Users\psinclair\Desktop\scsl_logo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73" y="5113741"/>
            <a:ext cx="3402013" cy="9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2148</TotalTime>
  <Words>758</Words>
  <Application>Microsoft Office PowerPoint</Application>
  <PresentationFormat>Custom</PresentationFormat>
  <Paragraphs>47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Academic Literature 16x9</vt:lpstr>
      <vt:lpstr>Four programs using SELF-e that engage and inspire writers of all ages</vt:lpstr>
      <vt:lpstr>Presentation Description:</vt:lpstr>
      <vt:lpstr>Meet the Panelists</vt:lpstr>
      <vt:lpstr>Tina Chenoweth – St. Stephen Branch Manager</vt:lpstr>
      <vt:lpstr>Shiela Keaise, Colleton County Children’s Librarian and SC Indie Author</vt:lpstr>
      <vt:lpstr>Kristen Simensen, Calhoun County Library Director</vt:lpstr>
      <vt:lpstr>Katie Simmons, South Carolina State Library User Experience Designer</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programs using SELF-e that engage and inspire writers of all ages</dc:title>
  <dc:creator>Patricia Sinclair</dc:creator>
  <cp:lastModifiedBy>Patricia Sinclair</cp:lastModifiedBy>
  <cp:revision>38</cp:revision>
  <cp:lastPrinted>2016-11-08T21:06:12Z</cp:lastPrinted>
  <dcterms:created xsi:type="dcterms:W3CDTF">2016-11-06T16:01:48Z</dcterms:created>
  <dcterms:modified xsi:type="dcterms:W3CDTF">2016-11-08T21:16:30Z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